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82" r:id="rId6"/>
    <p:sldId id="267" r:id="rId7"/>
    <p:sldId id="261" r:id="rId8"/>
    <p:sldId id="262" r:id="rId9"/>
    <p:sldId id="264" r:id="rId10"/>
    <p:sldId id="265" r:id="rId11"/>
    <p:sldId id="266" r:id="rId12"/>
    <p:sldId id="284" r:id="rId13"/>
    <p:sldId id="269" r:id="rId14"/>
    <p:sldId id="270" r:id="rId15"/>
    <p:sldId id="286" r:id="rId16"/>
    <p:sldId id="271" r:id="rId17"/>
    <p:sldId id="272" r:id="rId18"/>
    <p:sldId id="273" r:id="rId19"/>
    <p:sldId id="275" r:id="rId20"/>
    <p:sldId id="278" r:id="rId21"/>
    <p:sldId id="280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304"/>
  </p:normalViewPr>
  <p:slideViewPr>
    <p:cSldViewPr snapToGrid="0">
      <p:cViewPr>
        <p:scale>
          <a:sx n="107" d="100"/>
          <a:sy n="107" d="100"/>
        </p:scale>
        <p:origin x="73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1361D-E9A6-064C-896C-CC7701F6FC5F}" type="datetimeFigureOut">
              <a:rPr lang="en-US" smtClean="0"/>
              <a:t>6/28/23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0CBD4-CA90-FA46-95F5-665E2AEEF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8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0CBD4-CA90-FA46-95F5-665E2AEEFA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616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57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064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1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7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8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4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FF64-A444-0042-B4C8-AE2FE8015278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12" Type="http://schemas.openxmlformats.org/officeDocument/2006/relationships/image" Target="../media/image18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emf"/><Relationship Id="rId5" Type="http://schemas.openxmlformats.org/officeDocument/2006/relationships/tags" Target="../tags/tag6.xml"/><Relationship Id="rId10" Type="http://schemas.openxmlformats.org/officeDocument/2006/relationships/image" Target="../media/image16.emf"/><Relationship Id="rId4" Type="http://schemas.openxmlformats.org/officeDocument/2006/relationships/tags" Target="../tags/tag5.xml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0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9.png"/><Relationship Id="rId5" Type="http://schemas.openxmlformats.org/officeDocument/2006/relationships/image" Target="../media/image23.png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7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DFD7-A215-BF4B-8FFC-5C23B5D2C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224" y="271098"/>
            <a:ext cx="5150212" cy="252075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Microscale Modelling of Antibody Dependent Cellular Cytotoxicity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2218-E815-4A05-5144-6D9C90DBD987}"/>
              </a:ext>
            </a:extLst>
          </p:cNvPr>
          <p:cNvSpPr txBox="1"/>
          <p:nvPr/>
        </p:nvSpPr>
        <p:spPr>
          <a:xfrm>
            <a:off x="1847847" y="3015137"/>
            <a:ext cx="1740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Luke Heirene</a:t>
            </a:r>
          </a:p>
          <a:p>
            <a:r>
              <a:rPr lang="en-US" dirty="0">
                <a:solidFill>
                  <a:schemeClr val="bg1"/>
                </a:solidFill>
              </a:rPr>
              <a:t>Helen Byrne </a:t>
            </a:r>
          </a:p>
          <a:p>
            <a:r>
              <a:rPr lang="en-US" dirty="0">
                <a:solidFill>
                  <a:schemeClr val="bg1"/>
                </a:solidFill>
              </a:rPr>
              <a:t>Eamonn Gaffney</a:t>
            </a:r>
          </a:p>
          <a:p>
            <a:r>
              <a:rPr lang="en-US" dirty="0">
                <a:solidFill>
                  <a:schemeClr val="bg1"/>
                </a:solidFill>
              </a:rPr>
              <a:t>James Yates</a:t>
            </a:r>
          </a:p>
        </p:txBody>
      </p:sp>
    </p:spTree>
    <p:extLst>
      <p:ext uri="{BB962C8B-B14F-4D97-AF65-F5344CB8AC3E}">
        <p14:creationId xmlns:p14="http://schemas.microsoft.com/office/powerpoint/2010/main" val="23657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BF46A-F34D-5013-313A-2AFA0523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2" y="141231"/>
            <a:ext cx="9011055" cy="42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 title="IguanaTex Bitmap Display">
            <a:extLst>
              <a:ext uri="{FF2B5EF4-FFF2-40B4-BE49-F238E27FC236}">
                <a16:creationId xmlns:a16="http://schemas.microsoft.com/office/drawing/2014/main" id="{564C880D-4862-6681-A3C5-151B1F5788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774" y="4565820"/>
            <a:ext cx="9532723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A2AD-B70D-389A-70DB-F689556A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50108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ADCE8-F32D-C304-D8F4-ED105D676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998" y="1498245"/>
            <a:ext cx="5530553" cy="44831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^{tot} = 10^5$$&#10;&#10;\end{document}" title="IguanaTex Bitmap Display">
            <a:extLst>
              <a:ext uri="{FF2B5EF4-FFF2-40B4-BE49-F238E27FC236}">
                <a16:creationId xmlns:a16="http://schemas.microsoft.com/office/drawing/2014/main" id="{B2CB5CEA-E3A6-0A94-7B4B-DBACB36D2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87881" y="6323312"/>
            <a:ext cx="1723545" cy="369331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k^{on} = 10^5 $$&#10;&#10;\end{document}" title="IguanaTex Bitmap Display">
            <a:extLst>
              <a:ext uri="{FF2B5EF4-FFF2-40B4-BE49-F238E27FC236}">
                <a16:creationId xmlns:a16="http://schemas.microsoft.com/office/drawing/2014/main" id="{875C7C07-5610-E76C-D0EB-98F00E43C1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1215" y="6353519"/>
            <a:ext cx="1544898" cy="33912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^{off} = 10^{-4} $$&#10;&#10;\end{document}" title="IguanaTex Bitmap Display">
            <a:extLst>
              <a:ext uri="{FF2B5EF4-FFF2-40B4-BE49-F238E27FC236}">
                <a16:creationId xmlns:a16="http://schemas.microsoft.com/office/drawing/2014/main" id="{3B2929B1-3290-D5C0-3E0E-F39492F71A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65889" y="6353520"/>
            <a:ext cx="1763440" cy="339123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2 = 100 $$&#10;&#10;\end{document}" title="IguanaTex Bitmap Display">
            <a:extLst>
              <a:ext uri="{FF2B5EF4-FFF2-40B4-BE49-F238E27FC236}">
                <a16:creationId xmlns:a16="http://schemas.microsoft.com/office/drawing/2014/main" id="{18AD6407-CF78-8B13-6594-670D17658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69465" y="6396167"/>
            <a:ext cx="1229082" cy="298966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0^{-11} \text{   M} $$&#10;&#10;\end{document}" title="IguanaTex Bitmap Display">
            <a:extLst>
              <a:ext uri="{FF2B5EF4-FFF2-40B4-BE49-F238E27FC236}">
                <a16:creationId xmlns:a16="http://schemas.microsoft.com/office/drawing/2014/main" id="{24621913-7E09-7AF2-97B3-8A1561E6368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88995" y="2947773"/>
            <a:ext cx="2417439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F4FB1-A811-58D1-CF38-9F1A5A4F2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48" y="0"/>
            <a:ext cx="4245643" cy="3441544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B90E630-6DBF-BFE4-E4C3-2C0B3732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43048" y="3441544"/>
            <a:ext cx="4214693" cy="3416456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init} = 10^{-5} \text{   M} $$&#10;&#10;\end{document}" title="IguanaTex Bitmap Display">
            <a:extLst>
              <a:ext uri="{FF2B5EF4-FFF2-40B4-BE49-F238E27FC236}">
                <a16:creationId xmlns:a16="http://schemas.microsoft.com/office/drawing/2014/main" id="{8C4DFCD6-182D-721F-E5EC-C704574BAC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5999" y="4780441"/>
            <a:ext cx="2283137" cy="369331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A_{init} = 10^{-8} \text{   M} $$&#10;&#10;\end{document}" title="IguanaTex Bitmap Display">
            <a:extLst>
              <a:ext uri="{FF2B5EF4-FFF2-40B4-BE49-F238E27FC236}">
                <a16:creationId xmlns:a16="http://schemas.microsoft.com/office/drawing/2014/main" id="{E0284AC9-6B5C-9879-2CE7-0ED0FCB89D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0" y="1063524"/>
            <a:ext cx="2283137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C252-3E51-2B76-61E3-452B1A48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84" y="1787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Ratio of Antibody to Receptor Affects Binding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5396B-41DA-15C1-240E-590ED6C9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3" t="5261" r="19988" b="5703"/>
          <a:stretch/>
        </p:blipFill>
        <p:spPr>
          <a:xfrm rot="10800000">
            <a:off x="2613448" y="4083780"/>
            <a:ext cx="403658" cy="102607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8E7430E-A328-C15F-1BFD-1E4ECA739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1622852" y="4063416"/>
            <a:ext cx="403656" cy="1026065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9617FF1F-AA29-4934-B2FE-17FAA825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38200" y="4063419"/>
            <a:ext cx="403655" cy="1026062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326D26FB-61E9-BD62-CBC2-749FEC1E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3316758" y="4081077"/>
            <a:ext cx="403656" cy="1026064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B1137F49-D8D8-A2E8-181D-BBAC3699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960426" y="4163295"/>
            <a:ext cx="431965" cy="109802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C8C33F29-7CEF-CF4C-8E7F-5AF714B4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7833440" y="4113542"/>
            <a:ext cx="431965" cy="10980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456A1A-AA14-8143-57E1-9788D7DC5EEB}"/>
              </a:ext>
            </a:extLst>
          </p:cNvPr>
          <p:cNvSpPr/>
          <p:nvPr/>
        </p:nvSpPr>
        <p:spPr>
          <a:xfrm>
            <a:off x="185351" y="5054576"/>
            <a:ext cx="11813060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3335A8E7-5227-3E8A-0737-22B14AD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800000">
            <a:off x="2543445" y="2843969"/>
            <a:ext cx="1251212" cy="1325562"/>
          </a:xfrm>
          <a:prstGeom prst="rect">
            <a:avLst/>
          </a:prstGeom>
        </p:spPr>
      </p:pic>
      <p:pic>
        <p:nvPicPr>
          <p:cNvPr id="2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7315D8DD-DA4F-16D7-11D4-64150C2DC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975485">
            <a:off x="844115" y="2768412"/>
            <a:ext cx="1292253" cy="1369042"/>
          </a:xfrm>
          <a:prstGeom prst="rect">
            <a:avLst/>
          </a:prstGeom>
        </p:spPr>
      </p:pic>
      <p:pic>
        <p:nvPicPr>
          <p:cNvPr id="29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87847CE-2AC1-9B4E-6498-840D0C19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9817478">
            <a:off x="6802309" y="3130334"/>
            <a:ext cx="1135774" cy="1203265"/>
          </a:xfrm>
          <a:prstGeom prst="rect">
            <a:avLst/>
          </a:prstGeom>
        </p:spPr>
      </p:pic>
      <p:pic>
        <p:nvPicPr>
          <p:cNvPr id="30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8F83B1E-1F12-EFDA-386D-8075B7437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1065731">
            <a:off x="8724371" y="1745450"/>
            <a:ext cx="1245803" cy="1238176"/>
          </a:xfrm>
          <a:prstGeom prst="rect">
            <a:avLst/>
          </a:prstGeom>
        </p:spPr>
      </p:pic>
      <p:pic>
        <p:nvPicPr>
          <p:cNvPr id="31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AAA53E2-0EE2-1FBF-42FB-19ADFDF4E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20155757">
            <a:off x="7128978" y="1846659"/>
            <a:ext cx="1245803" cy="1238176"/>
          </a:xfrm>
          <a:prstGeom prst="rect">
            <a:avLst/>
          </a:prstGeom>
        </p:spPr>
      </p:pic>
      <p:pic>
        <p:nvPicPr>
          <p:cNvPr id="33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88EF395F-C6B1-D3EE-D42F-A7FEA78A06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10685181" y="2690708"/>
            <a:ext cx="1257224" cy="16320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D44DC5-4D6C-81A9-F744-5CC34B7A94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 rot="10800000">
            <a:off x="10343474" y="4113541"/>
            <a:ext cx="602054" cy="1059172"/>
          </a:xfrm>
          <a:prstGeom prst="rect">
            <a:avLst/>
          </a:prstGeom>
        </p:spPr>
      </p:pic>
      <p:pic>
        <p:nvPicPr>
          <p:cNvPr id="35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262B515A-2DA0-85D5-CC87-8AFD8D404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9086250" y="2759712"/>
            <a:ext cx="1257224" cy="16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A669-E70F-4AFE-F4AF-6E9EDA32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73" y="609600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Steady States Show Different Binding Regimes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0D5A4-7F61-CB3F-E8BC-95B9A8EBA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91" y="1930400"/>
            <a:ext cx="4609112" cy="408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938C2-1F46-CFFF-631C-925E362B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79" y="1930400"/>
            <a:ext cx="4439462" cy="39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751F-0076-E094-4F0D-0435778C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29" y="362877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Sensitivity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7B6EB-2013-89E5-3CD8-0B88A723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79" y="1206765"/>
            <a:ext cx="7359317" cy="51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D5D-C6B2-26D7-B679-D32EF3EA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168" y="839621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Diffusion-limited Cross-Linking</a:t>
            </a:r>
          </a:p>
        </p:txBody>
      </p:sp>
      <p:pic>
        <p:nvPicPr>
          <p:cNvPr id="4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B5EB6412-97EC-E40B-669F-3CBF3756A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71" r="80066" b="41960"/>
          <a:stretch/>
        </p:blipFill>
        <p:spPr>
          <a:xfrm rot="10800000">
            <a:off x="3755613" y="2820821"/>
            <a:ext cx="1251212" cy="132556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DFC9C7F-8B72-E0D8-04D6-DAFB4C30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3613727" y="4146383"/>
            <a:ext cx="403656" cy="1026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52DD3-3B19-0F53-F2C3-0C29CB645A97}"/>
              </a:ext>
            </a:extLst>
          </p:cNvPr>
          <p:cNvSpPr/>
          <p:nvPr/>
        </p:nvSpPr>
        <p:spPr>
          <a:xfrm>
            <a:off x="2421924" y="5172449"/>
            <a:ext cx="6277233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BEE8BBB-63DF-3E90-3361-AFB5D8DAAEDC}"/>
              </a:ext>
            </a:extLst>
          </p:cNvPr>
          <p:cNvSpPr/>
          <p:nvPr/>
        </p:nvSpPr>
        <p:spPr>
          <a:xfrm>
            <a:off x="4118390" y="4146385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EC99919-28FA-4797-5AAA-317E95302E6C}"/>
              </a:ext>
            </a:extLst>
          </p:cNvPr>
          <p:cNvSpPr/>
          <p:nvPr/>
        </p:nvSpPr>
        <p:spPr>
          <a:xfrm rot="10800000">
            <a:off x="6143168" y="4146384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AFBBF4E7-5D0F-FA72-1232-3B2B0698F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7185177" y="4074425"/>
            <a:ext cx="431965" cy="1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C84424D-0DD8-8AE7-3C40-04A8B2033013}"/>
              </a:ext>
            </a:extLst>
          </p:cNvPr>
          <p:cNvSpPr/>
          <p:nvPr/>
        </p:nvSpPr>
        <p:spPr>
          <a:xfrm>
            <a:off x="487824" y="2269524"/>
            <a:ext cx="9276953" cy="3978876"/>
          </a:xfrm>
          <a:prstGeom prst="parallelogram">
            <a:avLst/>
          </a:prstGeom>
          <a:solidFill>
            <a:schemeClr val="bg1"/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FF9C1-6E7D-3F61-E735-09E51BBD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96" y="548005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Cross-linking via a Local Concentration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FF871A90-8AEE-5D02-5D3E-8629CA156665}"/>
              </a:ext>
            </a:extLst>
          </p:cNvPr>
          <p:cNvSpPr/>
          <p:nvPr/>
        </p:nvSpPr>
        <p:spPr>
          <a:xfrm rot="19610976">
            <a:off x="4072053" y="2616364"/>
            <a:ext cx="1148573" cy="2806045"/>
          </a:xfrm>
          <a:prstGeom prst="arc">
            <a:avLst>
              <a:gd name="adj1" fmla="val 16153924"/>
              <a:gd name="adj2" fmla="val 5140994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CC7C687-39CE-F357-FDF0-9D567492D862}"/>
              </a:ext>
            </a:extLst>
          </p:cNvPr>
          <p:cNvSpPr/>
          <p:nvPr/>
        </p:nvSpPr>
        <p:spPr>
          <a:xfrm rot="14361723">
            <a:off x="4552624" y="2525999"/>
            <a:ext cx="1640869" cy="3293725"/>
          </a:xfrm>
          <a:prstGeom prst="arc">
            <a:avLst>
              <a:gd name="adj1" fmla="val 16200000"/>
              <a:gd name="adj2" fmla="val 392980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\documentclass{article}&#10;\usepackage{amsmath}&#10;\pagestyle{empty}&#10;\begin{document}&#10;&#10;&#10;&#10;$$ r^{Ab} $$&#10;\end{document}" title="IguanaTex Bitmap Display">
            <a:extLst>
              <a:ext uri="{FF2B5EF4-FFF2-40B4-BE49-F238E27FC236}">
                <a16:creationId xmlns:a16="http://schemas.microsoft.com/office/drawing/2014/main" id="{C4296688-3E29-4735-F59F-F7243B6164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3279" y="5578252"/>
            <a:ext cx="611102" cy="392851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D3010EFF-7679-A21C-4F1F-B6369EF68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4653271" y="3794724"/>
            <a:ext cx="407761" cy="826536"/>
          </a:xfrm>
          <a:prstGeom prst="rect">
            <a:avLst/>
          </a:prstGeom>
        </p:spPr>
      </p:pic>
      <p:pic>
        <p:nvPicPr>
          <p:cNvPr id="3" name="Picture 2" descr="A picture containing electric blue, symbol, wrench, design&#10;&#10;Description automatically generated">
            <a:extLst>
              <a:ext uri="{FF2B5EF4-FFF2-40B4-BE49-F238E27FC236}">
                <a16:creationId xmlns:a16="http://schemas.microsoft.com/office/drawing/2014/main" id="{2DDC0054-A485-36D0-098C-358C04BF2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94" b="90206" l="9259" r="89815">
                        <a14:foregroundMark x1="44444" y1="75258" x2="44444" y2="75258"/>
                        <a14:foregroundMark x1="56019" y1="90206" x2="56019" y2="90206"/>
                        <a14:foregroundMark x1="45370" y1="90206" x2="45370" y2="90206"/>
                        <a14:foregroundMark x1="72685" y1="35567" x2="72685" y2="35567"/>
                        <a14:foregroundMark x1="29630" y1="40206" x2="29630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84756" y="2688251"/>
            <a:ext cx="1995460" cy="16583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82B04-2C82-61F3-F053-71017DD3BACE}"/>
              </a:ext>
            </a:extLst>
          </p:cNvPr>
          <p:cNvCxnSpPr>
            <a:cxnSpLocks/>
          </p:cNvCxnSpPr>
          <p:nvPr/>
        </p:nvCxnSpPr>
        <p:spPr>
          <a:xfrm flipV="1">
            <a:off x="4975668" y="5349065"/>
            <a:ext cx="1226325" cy="1724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6379342-4DF8-1A3A-24DD-314D4C37AE8A}"/>
              </a:ext>
            </a:extLst>
          </p:cNvPr>
          <p:cNvSpPr/>
          <p:nvPr/>
        </p:nvSpPr>
        <p:spPr>
          <a:xfrm>
            <a:off x="3288701" y="2544654"/>
            <a:ext cx="3211079" cy="2695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E8A0D9-C7FD-A112-F48E-80612E2EE0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389614" y="2642442"/>
            <a:ext cx="407761" cy="82653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8EB3FD-408C-FAB7-2AB9-F3CFCD8CAE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7403785" y="5291461"/>
            <a:ext cx="407761" cy="82653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39B5BA3-761D-39FA-AFDE-1A747E58C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404450" y="4986848"/>
            <a:ext cx="407761" cy="82653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F8B860-278A-7368-DFB8-153E934966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8027216" y="3686256"/>
            <a:ext cx="407761" cy="826536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931B157-81DA-7E04-6401-46596EB045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004306" y="3759593"/>
            <a:ext cx="407761" cy="826536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AF79DC1D-4ECB-8F95-C915-5865D3575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3741039" y="3192850"/>
            <a:ext cx="407761" cy="8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D9F435-E346-0B48-AD50-0834EE77A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" r="-3" b="9210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05947-0D1A-21EF-A2F5-3179184C4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" b="-2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423E5-83A2-5B0B-C263-FB04D6F89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8" r="-5" b="668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7B6EB-2013-89E5-3CD8-0B88A7237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" r="-2" b="-2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12227-F6CE-755F-21D0-67B76719BBB7}"/>
              </a:ext>
            </a:extLst>
          </p:cNvPr>
          <p:cNvSpPr txBox="1"/>
          <p:nvPr/>
        </p:nvSpPr>
        <p:spPr>
          <a:xfrm>
            <a:off x="374957" y="1140552"/>
            <a:ext cx="3211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Ongoing work: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394240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B3D-7057-E872-EDD4-A53B3965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Synapse Model Schematic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F37255-6FD9-0C79-48ED-E4975A0CF2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789" y="1641845"/>
            <a:ext cx="7238872" cy="46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9A9955-D737-A293-8621-D4BDA107FFA5}"/>
              </a:ext>
            </a:extLst>
          </p:cNvPr>
          <p:cNvSpPr/>
          <p:nvPr/>
        </p:nvSpPr>
        <p:spPr>
          <a:xfrm>
            <a:off x="3654965" y="1494424"/>
            <a:ext cx="4584357" cy="223876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B8E2F5E3-A4DD-303C-3A63-99C1FDAF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9" y="262593"/>
            <a:ext cx="6747820" cy="5821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11785-C1AA-9375-F716-D5D320C7122E}"/>
              </a:ext>
            </a:extLst>
          </p:cNvPr>
          <p:cNvSpPr txBox="1"/>
          <p:nvPr/>
        </p:nvSpPr>
        <p:spPr>
          <a:xfrm>
            <a:off x="5906531" y="6327856"/>
            <a:ext cx="649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Mark JKK, Lim CSY,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Nordin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F,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Tye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GJ. Expression of mammalian proteins for diagnostics and therapeutics: a review. Mol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Biol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Rep. 2022 Nov;49(11):10593-10608.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: 10.1007/s11033-022-07651-3.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2022 Jun 8. PMID: 35674877; PMCID: PMC9175168.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3670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4CE6-56CF-1F8A-2DBA-6ABD323C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88" y="155491"/>
            <a:ext cx="8791353" cy="81027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ADCC Potential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C7406-D04A-8C7A-74A5-7F9B02C3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1" y="3662335"/>
            <a:ext cx="4090584" cy="306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CD3A-F06C-D0E5-3D75-E950ED49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31" y="780079"/>
            <a:ext cx="4090584" cy="306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8FCEA-1392-54A1-9B2C-B44EE2EB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65" y="1106405"/>
            <a:ext cx="6062148" cy="42678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fc = A_{11} + A_{21} $$&#10;&#10;\end{document}" title="IguanaTex Bitmap Display">
            <a:extLst>
              <a:ext uri="{FF2B5EF4-FFF2-40B4-BE49-F238E27FC236}">
                <a16:creationId xmlns:a16="http://schemas.microsoft.com/office/drawing/2014/main" id="{9C385923-B55A-0017-EA66-CEE73EF152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0683" y="5920003"/>
            <a:ext cx="5941973" cy="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04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47DC-619E-C5CA-F99E-FA8894FB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FA2E-198D-1CE2-D7EC-012115CC3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Asymptotic analysis</a:t>
            </a:r>
          </a:p>
          <a:p>
            <a:r>
              <a:rPr lang="en-US" sz="2000" b="1" dirty="0"/>
              <a:t>Distinguish between two cross-binding methodologies</a:t>
            </a:r>
          </a:p>
          <a:p>
            <a:r>
              <a:rPr lang="en-US" sz="2000" b="1" dirty="0"/>
              <a:t>Realistic parameter regimes for synapse model</a:t>
            </a:r>
          </a:p>
          <a:p>
            <a:r>
              <a:rPr lang="en-US" sz="2000" b="1" dirty="0"/>
              <a:t>Establish the existence or lack thereof of an optimum ADCC concentration</a:t>
            </a:r>
          </a:p>
          <a:p>
            <a:r>
              <a:rPr lang="en-US" sz="2000" b="1" dirty="0"/>
              <a:t>Best way to incorporate fc variable from synapse model into a multiscale model of ADCC?</a:t>
            </a:r>
          </a:p>
        </p:txBody>
      </p:sp>
    </p:spTree>
    <p:extLst>
      <p:ext uri="{BB962C8B-B14F-4D97-AF65-F5344CB8AC3E}">
        <p14:creationId xmlns:p14="http://schemas.microsoft.com/office/powerpoint/2010/main" val="36074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EFBB-3B89-0029-B437-FDA936C2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25" y="2874335"/>
            <a:ext cx="8596668" cy="132080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Thank you </a:t>
            </a:r>
            <a:r>
              <a:rPr lang="en-US" b="1" dirty="0">
                <a:solidFill>
                  <a:schemeClr val="tx1"/>
                </a:solidFill>
              </a:rPr>
              <a:t>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DE4-4A72-8DF1-0BE3-B765D6E8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4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78C2-84E5-D5ED-B591-82A7C4EC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3" y="263637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Why Monoclonal Antibodies (</a:t>
            </a:r>
            <a:r>
              <a:rPr lang="en-US" sz="4000" b="1" dirty="0" err="1">
                <a:solidFill>
                  <a:schemeClr val="tx1"/>
                </a:solidFill>
              </a:rPr>
              <a:t>mabs</a:t>
            </a:r>
            <a:r>
              <a:rPr lang="en-US" sz="4000" b="1" dirty="0">
                <a:solidFill>
                  <a:schemeClr val="tx1"/>
                </a:solidFill>
              </a:rPr>
              <a:t>)?</a:t>
            </a:r>
          </a:p>
        </p:txBody>
      </p:sp>
      <p:pic>
        <p:nvPicPr>
          <p:cNvPr id="4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70B6E220-AA49-1068-F759-A9862D82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86" t="16653" r="26602" b="16949"/>
          <a:stretch/>
        </p:blipFill>
        <p:spPr>
          <a:xfrm>
            <a:off x="4338944" y="1807281"/>
            <a:ext cx="4121965" cy="36905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4A2EE-0838-A256-71D7-3A221756EAE9}"/>
              </a:ext>
            </a:extLst>
          </p:cNvPr>
          <p:cNvSpPr txBox="1"/>
          <p:nvPr/>
        </p:nvSpPr>
        <p:spPr>
          <a:xfrm>
            <a:off x="722174" y="2055052"/>
            <a:ext cx="3306129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Cancer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Alzheimer’s disease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Autoimmune diseases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78F2-C086-5AA5-82FC-F08C9D51EE48}"/>
              </a:ext>
            </a:extLst>
          </p:cNvPr>
          <p:cNvSpPr txBox="1"/>
          <p:nvPr/>
        </p:nvSpPr>
        <p:spPr>
          <a:xfrm>
            <a:off x="722174" y="4233334"/>
            <a:ext cx="2907972" cy="170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Varieties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</a:t>
            </a:r>
            <a:r>
              <a:rPr lang="en-US" sz="1422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Radioimmunotherapy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Checkpoint therapy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972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6180-9825-B772-F0FA-A89F1B9B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53" y="281205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ADCC?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4F899-B131-F6E8-68E0-896C59F5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92" r="2388"/>
          <a:stretch/>
        </p:blipFill>
        <p:spPr>
          <a:xfrm>
            <a:off x="405485" y="1486415"/>
            <a:ext cx="6969211" cy="5371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C1FF1-2856-95F3-EEB7-A23F5E5D17EE}"/>
              </a:ext>
            </a:extLst>
          </p:cNvPr>
          <p:cNvSpPr txBox="1"/>
          <p:nvPr/>
        </p:nvSpPr>
        <p:spPr>
          <a:xfrm>
            <a:off x="7374696" y="2807215"/>
            <a:ext cx="4030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Mabs</a:t>
            </a:r>
            <a:r>
              <a:rPr lang="en-US" sz="2000" b="1" dirty="0"/>
              <a:t> exert their effects through effector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Antibody-dependent cellular cytotoxicity guides the immune system to attack the tumour</a:t>
            </a:r>
          </a:p>
        </p:txBody>
      </p:sp>
    </p:spTree>
    <p:extLst>
      <p:ext uri="{BB962C8B-B14F-4D97-AF65-F5344CB8AC3E}">
        <p14:creationId xmlns:p14="http://schemas.microsoft.com/office/powerpoint/2010/main" val="216755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1FA-15F9-BFA6-C1FF-CB0D9B4A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Multiscale Processes affect ADCC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E47CD-E637-2023-BD69-14C24C00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80" y="4205887"/>
            <a:ext cx="4563255" cy="160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Macroscale (cell-cell interactions)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5CD06-81C0-32D7-2604-738D4CE35642}"/>
              </a:ext>
            </a:extLst>
          </p:cNvPr>
          <p:cNvSpPr/>
          <p:nvPr/>
        </p:nvSpPr>
        <p:spPr>
          <a:xfrm>
            <a:off x="563380" y="2222852"/>
            <a:ext cx="4563255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Microscale</a:t>
            </a:r>
            <a:r>
              <a:rPr lang="en-US" sz="2400" dirty="0">
                <a:solidFill>
                  <a:schemeClr val="bg1"/>
                </a:solidFill>
              </a:rPr>
              <a:t> (receptor level dynamics)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FD545CD-3763-914F-6111-CD578AA7CFB5}"/>
              </a:ext>
            </a:extLst>
          </p:cNvPr>
          <p:cNvSpPr/>
          <p:nvPr/>
        </p:nvSpPr>
        <p:spPr>
          <a:xfrm>
            <a:off x="5426439" y="3429000"/>
            <a:ext cx="2308486" cy="8694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4044D-28E0-A1AB-1E88-62768A586CA7}"/>
              </a:ext>
            </a:extLst>
          </p:cNvPr>
          <p:cNvSpPr txBox="1"/>
          <p:nvPr/>
        </p:nvSpPr>
        <p:spPr>
          <a:xfrm>
            <a:off x="7866800" y="3263550"/>
            <a:ext cx="2814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ADCC</a:t>
            </a:r>
          </a:p>
        </p:txBody>
      </p:sp>
    </p:spTree>
    <p:extLst>
      <p:ext uri="{BB962C8B-B14F-4D97-AF65-F5344CB8AC3E}">
        <p14:creationId xmlns:p14="http://schemas.microsoft.com/office/powerpoint/2010/main" val="395522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3D21-53FD-42B1-3C8B-366F4574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Microscale Dynamics</a:t>
            </a:r>
          </a:p>
        </p:txBody>
      </p:sp>
      <p:pic>
        <p:nvPicPr>
          <p:cNvPr id="4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F3CC0EC-36AD-A050-DD83-27B3DB39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26"/>
          <a:stretch/>
        </p:blipFill>
        <p:spPr>
          <a:xfrm>
            <a:off x="542763" y="1569551"/>
            <a:ext cx="8731239" cy="4678849"/>
          </a:xfrm>
        </p:spPr>
      </p:pic>
    </p:spTree>
    <p:extLst>
      <p:ext uri="{BB962C8B-B14F-4D97-AF65-F5344CB8AC3E}">
        <p14:creationId xmlns:p14="http://schemas.microsoft.com/office/powerpoint/2010/main" val="37673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4537-5569-A9D3-5F5F-EE8FA14F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Why Do We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59333-AFD6-EE2A-03A1-75428DB14347}"/>
              </a:ext>
            </a:extLst>
          </p:cNvPr>
          <p:cNvSpPr txBox="1"/>
          <p:nvPr/>
        </p:nvSpPr>
        <p:spPr>
          <a:xfrm>
            <a:off x="717540" y="1981677"/>
            <a:ext cx="566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are the key mechanisms that affect ADCC?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A664F-C7BF-D4F6-2E82-41572E8E1B94}"/>
              </a:ext>
            </a:extLst>
          </p:cNvPr>
          <p:cNvSpPr txBox="1"/>
          <p:nvPr/>
        </p:nvSpPr>
        <p:spPr>
          <a:xfrm>
            <a:off x="717540" y="2411367"/>
            <a:ext cx="779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much can we optimize antibody properties and dose for ADCC?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0A9F6-F2BA-CBDC-8AA5-082A889DA146}"/>
              </a:ext>
            </a:extLst>
          </p:cNvPr>
          <p:cNvSpPr txBox="1"/>
          <p:nvPr/>
        </p:nvSpPr>
        <p:spPr>
          <a:xfrm>
            <a:off x="743861" y="2923701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do you model biologics on the microscale?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2B8DE-3600-25D3-2CD2-049D5262FDFF}"/>
              </a:ext>
            </a:extLst>
          </p:cNvPr>
          <p:cNvSpPr txBox="1"/>
          <p:nvPr/>
        </p:nvSpPr>
        <p:spPr>
          <a:xfrm>
            <a:off x="743861" y="3385200"/>
            <a:ext cx="606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Given microscale parameters can we predict a macroscale outcome such as ADCC potency?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EAACC-F74C-8DE6-4458-D0256FF43B9E}"/>
              </a:ext>
            </a:extLst>
          </p:cNvPr>
          <p:cNvSpPr txBox="1"/>
          <p:nvPr/>
        </p:nvSpPr>
        <p:spPr>
          <a:xfrm>
            <a:off x="3413253" y="4771072"/>
            <a:ext cx="3124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Receptor number/density</a:t>
            </a:r>
          </a:p>
          <a:p>
            <a:endParaRPr lang="en-US" dirty="0"/>
          </a:p>
        </p:txBody>
      </p:sp>
      <p:pic>
        <p:nvPicPr>
          <p:cNvPr id="1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39D3163-C6A7-6B08-4BF8-5F3D363E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743861" y="4636032"/>
            <a:ext cx="1761215" cy="2286346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37101939-BB6C-044A-F94E-2711E18EDDAA}"/>
              </a:ext>
            </a:extLst>
          </p:cNvPr>
          <p:cNvSpPr/>
          <p:nvPr/>
        </p:nvSpPr>
        <p:spPr>
          <a:xfrm>
            <a:off x="3060046" y="4344445"/>
            <a:ext cx="3628571" cy="2286345"/>
          </a:xfrm>
          <a:prstGeom prst="wedgeEllipseCallout">
            <a:avLst>
              <a:gd name="adj1" fmla="val -75889"/>
              <a:gd name="adj2" fmla="val 52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1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D9B2-180B-0C82-2C3E-A5C44608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3BE6-7C68-4A43-363B-5B4E8776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Single cell antibody binding model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How to model cross-linking?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Immune synapse model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96065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FD16-CFB8-69B3-8DC1-A187FB3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Affinity vs Avidity</a:t>
            </a:r>
          </a:p>
        </p:txBody>
      </p:sp>
      <p:pic>
        <p:nvPicPr>
          <p:cNvPr id="5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B8ED7F5-EBAA-FB19-18FA-07AA8DE69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43" y="3060256"/>
            <a:ext cx="1793897" cy="156966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5BBAB5-A3E8-E2A9-3D05-0EA84DF0C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6571" b="-4567"/>
          <a:stretch/>
        </p:blipFill>
        <p:spPr>
          <a:xfrm rot="5400000">
            <a:off x="518345" y="2753722"/>
            <a:ext cx="864777" cy="265307"/>
          </a:xfrm>
          <a:prstGeom prst="rect">
            <a:avLst/>
          </a:prstGeom>
        </p:spPr>
      </p:pic>
      <p:pic>
        <p:nvPicPr>
          <p:cNvPr id="14" name="Picture 13" descr="A picture containing sketch, line art, clipart, drawing&#10;&#10;Description automatically generated">
            <a:extLst>
              <a:ext uri="{FF2B5EF4-FFF2-40B4-BE49-F238E27FC236}">
                <a16:creationId xmlns:a16="http://schemas.microsoft.com/office/drawing/2014/main" id="{69E0A0B2-F6DC-65BA-7BDE-E99713EB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97156" l="2050" r="97861">
                        <a14:foregroundMark x1="94207" y1="35071" x2="94207" y2="35071"/>
                        <a14:foregroundMark x1="94563" y1="35071" x2="94563" y2="35071"/>
                        <a14:foregroundMark x1="94920" y1="35071" x2="94920" y2="35071"/>
                        <a14:foregroundMark x1="97594" y1="51185" x2="97594" y2="51185"/>
                        <a14:foregroundMark x1="97594" y1="51185" x2="97594" y2="51185"/>
                        <a14:foregroundMark x1="97950" y1="50237" x2="97950" y2="50237"/>
                        <a14:foregroundMark x1="97594" y1="48104" x2="97594" y2="48104"/>
                        <a14:foregroundMark x1="97950" y1="47156" x2="97950" y2="47156"/>
                        <a14:foregroundMark x1="96881" y1="47156" x2="96881" y2="47156"/>
                        <a14:foregroundMark x1="96881" y1="45261" x2="96881" y2="45261"/>
                        <a14:foregroundMark x1="67825" y1="53081" x2="67825" y2="53081"/>
                        <a14:foregroundMark x1="68182" y1="51185" x2="68182" y2="51185"/>
                        <a14:foregroundMark x1="70499" y1="54265" x2="70499" y2="54265"/>
                        <a14:foregroundMark x1="70499" y1="53081" x2="70499" y2="53081"/>
                        <a14:foregroundMark x1="72014" y1="54265" x2="72014" y2="54265"/>
                        <a14:foregroundMark x1="73529" y1="56161" x2="73529" y2="56161"/>
                        <a14:foregroundMark x1="74242" y1="58294" x2="74242" y2="58294"/>
                        <a14:foregroundMark x1="12478" y1="39100" x2="12478" y2="39100"/>
                        <a14:foregroundMark x1="12478" y1="38152" x2="12478" y2="38152"/>
                        <a14:foregroundMark x1="4635" y1="34123" x2="4635" y2="34123"/>
                        <a14:foregroundMark x1="4991" y1="34123" x2="4991" y2="34123"/>
                        <a14:foregroundMark x1="3119" y1="65166" x2="3119" y2="65166"/>
                        <a14:foregroundMark x1="3476" y1="65166" x2="3476" y2="65166"/>
                        <a14:foregroundMark x1="18895" y1="83175" x2="18895" y2="83175"/>
                        <a14:foregroundMark x1="2317" y1="48104" x2="2317" y2="48104"/>
                        <a14:foregroundMark x1="29412" y1="54265" x2="29412" y2="54265"/>
                        <a14:foregroundMark x1="29412" y1="53081" x2="29412" y2="53081"/>
                        <a14:foregroundMark x1="29412" y1="53081" x2="29412" y2="53081"/>
                        <a14:foregroundMark x1="30214" y1="53081" x2="30214" y2="53081"/>
                        <a14:foregroundMark x1="30927" y1="52133" x2="30927" y2="52133"/>
                        <a14:foregroundMark x1="26025" y1="57109" x2="26025" y2="57109"/>
                        <a14:foregroundMark x1="24955" y1="59242" x2="24955" y2="59242"/>
                        <a14:foregroundMark x1="29412" y1="93128" x2="29412" y2="93128"/>
                        <a14:foregroundMark x1="30214" y1="93128" x2="30214" y2="93128"/>
                        <a14:foregroundMark x1="30927" y1="91232" x2="30927" y2="91232"/>
                        <a14:foregroundMark x1="31729" y1="89336" x2="31729" y2="89336"/>
                        <a14:foregroundMark x1="26827" y1="95261" x2="26827" y2="95261"/>
                        <a14:foregroundMark x1="24955" y1="97156" x2="24955" y2="97156"/>
                        <a14:foregroundMark x1="18895" y1="84123" x2="18895" y2="84123"/>
                        <a14:foregroundMark x1="82888" y1="84123" x2="82888" y2="84123"/>
                        <a14:foregroundMark x1="96078" y1="60190" x2="96078" y2="60190"/>
                        <a14:foregroundMark x1="96435" y1="60190" x2="96435" y2="60190"/>
                        <a14:foregroundMark x1="96881" y1="60190" x2="96881" y2="60190"/>
                        <a14:foregroundMark x1="96078" y1="57109" x2="96078" y2="5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495" y="3018199"/>
            <a:ext cx="2811144" cy="1057311"/>
          </a:xfrm>
          <a:prstGeom prst="rect">
            <a:avLst/>
          </a:prstGeom>
        </p:spPr>
      </p:pic>
      <p:pic>
        <p:nvPicPr>
          <p:cNvPr id="1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DFBEB1A9-E841-9D94-40C0-1A841D58B4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4119605" y="3364004"/>
            <a:ext cx="1144924" cy="1486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024231-518F-89BA-6867-7E652FB3B8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5264529" y="2537415"/>
            <a:ext cx="491557" cy="864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948395-0FC9-3103-8EE3-9A2E63840F8F}"/>
              </a:ext>
            </a:extLst>
          </p:cNvPr>
          <p:cNvSpPr txBox="1"/>
          <p:nvPr/>
        </p:nvSpPr>
        <p:spPr>
          <a:xfrm>
            <a:off x="6703335" y="2860610"/>
            <a:ext cx="3854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Multiple bindings (avidity) results in stronger apparent overall binding strength (affinity</a:t>
            </a:r>
            <a:r>
              <a:rPr lang="en-US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9D6CDC-454E-FC7F-D539-E3AF7A1D25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3654347" y="2490930"/>
            <a:ext cx="491557" cy="864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05E7BE-D93D-A19C-2E52-BDB6883073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872398" y="1837636"/>
            <a:ext cx="563309" cy="991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92296-1CC5-BAC7-A8CF-CD3D3DD7F864}"/>
              </a:ext>
            </a:extLst>
          </p:cNvPr>
          <p:cNvSpPr txBox="1"/>
          <p:nvPr/>
        </p:nvSpPr>
        <p:spPr>
          <a:xfrm>
            <a:off x="2285378" y="3675400"/>
            <a:ext cx="61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223282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332"/>
  <p:tag name="OUTPUTTYPE" val="PDF"/>
  <p:tag name="IGUANATEXVERSION" val="160"/>
  <p:tag name="LATEXADDIN" val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/>
  <p:tag name="IGUANATEXSIZE" val="20"/>
  <p:tag name="IGUANATEXCURSOR" val="16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fc = A_{11} + A_{21}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2"/>
  <p:tag name="OUTPUTTYPE" val="PDF"/>
  <p:tag name="IGUANATEXVERSION" val="160"/>
  <p:tag name="LATEXADDIN" val="\documentclass{article}&#10;\usepackage{amsmath}&#10;\pagestyle{empty}&#10;\begin{document}&#10;&#10;&#10;$$ r^{tot} = 10^5$$&#10;&#10;\end{document}"/>
  <p:tag name="IGUANATEXSIZE" val="18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1"/>
  <p:tag name="OUTPUTTYPE" val="PDF"/>
  <p:tag name="IGUANATEXVERSION" val="160"/>
  <p:tag name="LATEXADDIN" val="\documentclass{article}&#10;\usepackage{amsmath}&#10;\pagestyle{empty}&#10;\begin{document}&#10;&#10;&#10;$$ k^{on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2"/>
  <p:tag name="OUTPUTTYPE" val="PDF"/>
  <p:tag name="IGUANATEXVERSION" val="160"/>
  <p:tag name="LATEXADDIN" val="\documentclass{article}&#10;\usepackage{amsmath}&#10;\pagestyle{empty}&#10;\begin{document}&#10;&#10;&#10;$$ k^{off} = 10^{-4}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k_2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72"/>
  <p:tag name="OUTPUTTYPE" val="PDF"/>
  <p:tag name="IGUANATEXVERSION" val="160"/>
  <p:tag name="LATEXADDIN" val="\documentclass{article}&#10;\usepackage{amsmath}&#10;\pagestyle{empty}&#10;\begin{document}&#10;&#10;&#10;$$ A_{init} = 10^{-11} \text{   M} $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8"/>
  <p:tag name="OUTPUTTYPE" val="PDF"/>
  <p:tag name="IGUANATEXVERSION" val="160"/>
  <p:tag name="LATEXADDIN" val="\documentclass{article}&#10;\usepackage{amsmath}&#10;\pagestyle{empty}&#10;\begin{document}&#10;&#10;&#10;$$ A_{init} = 10^{-5} \text{   M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8"/>
  <p:tag name="OUTPUTTYPE" val="PDF"/>
  <p:tag name="IGUANATEXVERSION" val="160"/>
  <p:tag name="LATEXADDIN" val="\documentclass{article}&#10;\usepackage{amsmath}&#10;\pagestyle{empty}&#10;\begin{document}&#10;&#10;&#10;$$ A_{init} = 10^{-8} \text{   M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4"/>
  <p:tag name="OUTPUTTYPE" val="PDF"/>
  <p:tag name="IGUANATEXVERSION" val="160"/>
  <p:tag name="LATEXADDIN" val="\documentclass{article}&#10;\usepackage{amsmath}&#10;\pagestyle{empty}&#10;\begin{document}&#10;&#10;&#10;&#10;$$ r^{Ab} $$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{B97B3F59-4C18-AD44-B80A-A93A8D9F7496}tf10001060_mac</Template>
  <TotalTime>9120</TotalTime>
  <Words>309</Words>
  <Application>Microsoft Macintosh PowerPoint</Application>
  <PresentationFormat>Widescreen</PresentationFormat>
  <Paragraphs>58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BlinkMacSystemFont</vt:lpstr>
      <vt:lpstr>Calibri</vt:lpstr>
      <vt:lpstr>Trebuchet MS</vt:lpstr>
      <vt:lpstr>Wingdings 3</vt:lpstr>
      <vt:lpstr>Facet</vt:lpstr>
      <vt:lpstr>Microscale Modelling of Antibody Dependent Cellular Cytotoxicity</vt:lpstr>
      <vt:lpstr>PowerPoint Presentation</vt:lpstr>
      <vt:lpstr>Why Monoclonal Antibodies (mabs)?</vt:lpstr>
      <vt:lpstr>What is ADCC?</vt:lpstr>
      <vt:lpstr>Multiscale Processes affect ADCC</vt:lpstr>
      <vt:lpstr>Microscale Dynamics</vt:lpstr>
      <vt:lpstr>Why Do We Care?</vt:lpstr>
      <vt:lpstr>Talk Outline</vt:lpstr>
      <vt:lpstr>Affinity vs Avidity</vt:lpstr>
      <vt:lpstr>PowerPoint Presentation</vt:lpstr>
      <vt:lpstr>Model Dynamics</vt:lpstr>
      <vt:lpstr>PowerPoint Presentation</vt:lpstr>
      <vt:lpstr>The Ratio of Antibody to Receptor Affects Binding States</vt:lpstr>
      <vt:lpstr>Steady States Show Different Binding Regimes</vt:lpstr>
      <vt:lpstr>Sensitivity Analysis</vt:lpstr>
      <vt:lpstr>Diffusion-limited Cross-Linking</vt:lpstr>
      <vt:lpstr>Cross-linking via a Local Concentration</vt:lpstr>
      <vt:lpstr>PowerPoint Presentation</vt:lpstr>
      <vt:lpstr>Synapse Model Schematic</vt:lpstr>
      <vt:lpstr>ADCC Potential</vt:lpstr>
      <vt:lpstr>Future work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Heirene</dc:creator>
  <cp:lastModifiedBy>Luke Heirene</cp:lastModifiedBy>
  <cp:revision>21</cp:revision>
  <dcterms:created xsi:type="dcterms:W3CDTF">2023-05-04T16:02:56Z</dcterms:created>
  <dcterms:modified xsi:type="dcterms:W3CDTF">2023-06-30T14:41:26Z</dcterms:modified>
</cp:coreProperties>
</file>